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4954" r:id="rId3"/>
    <p:sldId id="4941" r:id="rId4"/>
    <p:sldId id="302" r:id="rId5"/>
    <p:sldId id="258" r:id="rId6"/>
    <p:sldId id="260" r:id="rId7"/>
    <p:sldId id="4949" r:id="rId8"/>
    <p:sldId id="4946" r:id="rId9"/>
    <p:sldId id="4958" r:id="rId10"/>
    <p:sldId id="4962" r:id="rId11"/>
    <p:sldId id="4988" r:id="rId12"/>
    <p:sldId id="4987" r:id="rId13"/>
    <p:sldId id="4986" r:id="rId14"/>
    <p:sldId id="4969" r:id="rId15"/>
    <p:sldId id="4968" r:id="rId16"/>
    <p:sldId id="4976" r:id="rId17"/>
    <p:sldId id="4975" r:id="rId18"/>
    <p:sldId id="4974" r:id="rId19"/>
    <p:sldId id="4963" r:id="rId20"/>
    <p:sldId id="4959" r:id="rId21"/>
    <p:sldId id="4964" r:id="rId22"/>
    <p:sldId id="4981" r:id="rId23"/>
    <p:sldId id="4983" r:id="rId24"/>
    <p:sldId id="4989" r:id="rId25"/>
    <p:sldId id="4990" r:id="rId26"/>
    <p:sldId id="4991" r:id="rId27"/>
    <p:sldId id="4961" r:id="rId28"/>
    <p:sldId id="4992" r:id="rId29"/>
    <p:sldId id="4965" r:id="rId30"/>
    <p:sldId id="4960" r:id="rId31"/>
    <p:sldId id="4993" r:id="rId32"/>
    <p:sldId id="4966" r:id="rId33"/>
    <p:sldId id="4950" r:id="rId34"/>
    <p:sldId id="4926" r:id="rId35"/>
    <p:sldId id="4928" r:id="rId36"/>
    <p:sldId id="4929" r:id="rId37"/>
    <p:sldId id="4930" r:id="rId38"/>
    <p:sldId id="4931" r:id="rId39"/>
    <p:sldId id="4932" r:id="rId40"/>
    <p:sldId id="4956" r:id="rId41"/>
    <p:sldId id="4953" r:id="rId42"/>
    <p:sldId id="303" r:id="rId4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802" autoAdjust="0"/>
    <p:restoredTop sz="95256" autoAdjust="0"/>
  </p:normalViewPr>
  <p:slideViewPr>
    <p:cSldViewPr snapToGrid="0" snapToObjects="1">
      <p:cViewPr>
        <p:scale>
          <a:sx n="75" d="100"/>
          <a:sy n="75" d="100"/>
        </p:scale>
        <p:origin x="870" y="13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7938" y="7145"/>
            <a:ext cx="5696959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AZ-500: Microsoft Azure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Security Technologies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D1279-53D0-41D0-82C7-3ED8F843C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285" y="1377894"/>
            <a:ext cx="2921995" cy="29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registrations and service principals</a:t>
            </a:r>
          </a:p>
        </p:txBody>
      </p:sp>
      <p:sp>
        <p:nvSpPr>
          <p:cNvPr id="2" name="AutoShape 2" descr="Relationship between app object and service principal object">
            <a:extLst>
              <a:ext uri="{FF2B5EF4-FFF2-40B4-BE49-F238E27FC236}">
                <a16:creationId xmlns:a16="http://schemas.microsoft.com/office/drawing/2014/main" id="{407D8B5F-A4EE-4591-8C6A-C14BA0479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5CE164-3E2C-4A3B-AF27-F89D49560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524" y="762245"/>
            <a:ext cx="6180952" cy="3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42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and Subscriptions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2050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59C07327-E418-4B08-901C-756C8C463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447" y="579421"/>
            <a:ext cx="3693106" cy="448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12409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B2C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3076" name="Picture 4" descr="Infographic of Azure AD B2C identity providers and downstream applications">
            <a:extLst>
              <a:ext uri="{FF2B5EF4-FFF2-40B4-BE49-F238E27FC236}">
                <a16:creationId xmlns:a16="http://schemas.microsoft.com/office/drawing/2014/main" id="{11163AB9-941D-4E14-BA8E-6C91FD37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50" y="716830"/>
            <a:ext cx="8618899" cy="394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47366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Domain 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1026" name="Picture 2" descr="Secure hybrid network architecture with Active Directory">
            <a:extLst>
              <a:ext uri="{FF2B5EF4-FFF2-40B4-BE49-F238E27FC236}">
                <a16:creationId xmlns:a16="http://schemas.microsoft.com/office/drawing/2014/main" id="{28F9BA7E-5A8C-4490-9B67-89B11CE3C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14" y="1033361"/>
            <a:ext cx="8331972" cy="375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87975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Management Scopes</a:t>
            </a:r>
          </a:p>
        </p:txBody>
      </p:sp>
      <p:pic>
        <p:nvPicPr>
          <p:cNvPr id="4098" name="Picture 2" descr="Scope for a role assignment">
            <a:extLst>
              <a:ext uri="{FF2B5EF4-FFF2-40B4-BE49-F238E27FC236}">
                <a16:creationId xmlns:a16="http://schemas.microsoft.com/office/drawing/2014/main" id="{AB69EA8B-9F19-4ABA-86C7-8FD1D1198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884" y="553914"/>
            <a:ext cx="4018231" cy="443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0CF07D-297E-44CD-9ADB-EB18FDF570B6}"/>
              </a:ext>
            </a:extLst>
          </p:cNvPr>
          <p:cNvSpPr/>
          <p:nvPr/>
        </p:nvSpPr>
        <p:spPr>
          <a:xfrm>
            <a:off x="3376246" y="553914"/>
            <a:ext cx="2447779" cy="5152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143" y="190792"/>
            <a:ext cx="726244" cy="72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3422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SSO</a:t>
            </a:r>
          </a:p>
        </p:txBody>
      </p:sp>
      <p:pic>
        <p:nvPicPr>
          <p:cNvPr id="3074" name="Picture 2" descr="What is Azure AD Connect">
            <a:extLst>
              <a:ext uri="{FF2B5EF4-FFF2-40B4-BE49-F238E27FC236}">
                <a16:creationId xmlns:a16="http://schemas.microsoft.com/office/drawing/2014/main" id="{04A6234E-FD4F-4034-A261-8DC31CDE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131" y="523874"/>
            <a:ext cx="6445988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70866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Passthrough Authentication</a:t>
            </a:r>
          </a:p>
        </p:txBody>
      </p:sp>
      <p:pic>
        <p:nvPicPr>
          <p:cNvPr id="5122" name="Picture 2" descr="Azure AD Pass-through Authentication">
            <a:extLst>
              <a:ext uri="{FF2B5EF4-FFF2-40B4-BE49-F238E27FC236}">
                <a16:creationId xmlns:a16="http://schemas.microsoft.com/office/drawing/2014/main" id="{0C0D8404-1B55-48A4-A0B8-9A7B04300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4" y="627551"/>
            <a:ext cx="8581292" cy="388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02820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Seamless Single Sign-On</a:t>
            </a:r>
          </a:p>
        </p:txBody>
      </p:sp>
      <p:pic>
        <p:nvPicPr>
          <p:cNvPr id="6146" name="Picture 2" descr="Seamless Single Sign-On">
            <a:extLst>
              <a:ext uri="{FF2B5EF4-FFF2-40B4-BE49-F238E27FC236}">
                <a16:creationId xmlns:a16="http://schemas.microsoft.com/office/drawing/2014/main" id="{110728B3-9AD6-43AF-80C2-58619A049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12" y="835363"/>
            <a:ext cx="8806375" cy="361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89212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AD FS Federation</a:t>
            </a:r>
          </a:p>
        </p:txBody>
      </p:sp>
      <p:pic>
        <p:nvPicPr>
          <p:cNvPr id="7170" name="Picture 2" descr="What is Azure AD Connect">
            <a:extLst>
              <a:ext uri="{FF2B5EF4-FFF2-40B4-BE49-F238E27FC236}">
                <a16:creationId xmlns:a16="http://schemas.microsoft.com/office/drawing/2014/main" id="{75FCDD0B-C609-49AD-930B-B658A7ED1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4" y="570841"/>
            <a:ext cx="7737231" cy="430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6384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PIM</a:t>
            </a:r>
          </a:p>
        </p:txBody>
      </p:sp>
      <p:pic>
        <p:nvPicPr>
          <p:cNvPr id="2050" name="Picture 2" descr="Azure AD Privileged Identity Management elevated access workflow">
            <a:extLst>
              <a:ext uri="{FF2B5EF4-FFF2-40B4-BE49-F238E27FC236}">
                <a16:creationId xmlns:a16="http://schemas.microsoft.com/office/drawing/2014/main" id="{AEA13155-61F6-49F1-80C1-86459D434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481" y="731838"/>
            <a:ext cx="4237037" cy="421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820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timw.info/sec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 Platform Protection</a:t>
            </a:r>
          </a:p>
        </p:txBody>
      </p:sp>
    </p:spTree>
    <p:extLst>
      <p:ext uri="{BB962C8B-B14F-4D97-AF65-F5344CB8AC3E}">
        <p14:creationId xmlns:p14="http://schemas.microsoft.com/office/powerpoint/2010/main" val="1818644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NSGs and ASGs</a:t>
            </a:r>
          </a:p>
        </p:txBody>
      </p:sp>
      <p:pic>
        <p:nvPicPr>
          <p:cNvPr id="3074" name="Picture 2" descr="ASG">
            <a:extLst>
              <a:ext uri="{FF2B5EF4-FFF2-40B4-BE49-F238E27FC236}">
                <a16:creationId xmlns:a16="http://schemas.microsoft.com/office/drawing/2014/main" id="{EE0EEFB2-EC79-4B13-AF6D-7A36C7941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58" y="609600"/>
            <a:ext cx="8063883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211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VM High Availability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E9AE8B-E82D-AC48-A825-1D3B7DB90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706" y="533399"/>
            <a:ext cx="6456588" cy="450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9685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Web App High Availability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E19C9-3454-7142-9E2E-A6588FFA8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502901"/>
            <a:ext cx="8732520" cy="45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485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Firewall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E4F63F-5759-42DC-BB88-0CA5C0A61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375" y="818825"/>
            <a:ext cx="7181250" cy="388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718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5122" name="Picture 2" descr="Securing Azure services to virtual networks">
            <a:extLst>
              <a:ext uri="{FF2B5EF4-FFF2-40B4-BE49-F238E27FC236}">
                <a16:creationId xmlns:a16="http://schemas.microsoft.com/office/drawing/2014/main" id="{63DAFECA-E69F-4488-B6F8-AD48EAC61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125" y="635000"/>
            <a:ext cx="4953750" cy="431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398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endpoints</a:t>
            </a:r>
          </a:p>
        </p:txBody>
      </p:sp>
      <p:pic>
        <p:nvPicPr>
          <p:cNvPr id="4098" name="Picture 2" descr="Private Endpoints for Azure Storage Overview">
            <a:extLst>
              <a:ext uri="{FF2B5EF4-FFF2-40B4-BE49-F238E27FC236}">
                <a16:creationId xmlns:a16="http://schemas.microsoft.com/office/drawing/2014/main" id="{BD50DD8F-A95A-4CF9-9475-4318B1354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884589"/>
            <a:ext cx="7061200" cy="384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038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Security Operations</a:t>
            </a:r>
          </a:p>
        </p:txBody>
      </p:sp>
    </p:spTree>
    <p:extLst>
      <p:ext uri="{BB962C8B-B14F-4D97-AF65-F5344CB8AC3E}">
        <p14:creationId xmlns:p14="http://schemas.microsoft.com/office/powerpoint/2010/main" val="1877906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Security Center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C53B2E-CA4E-4B33-971B-2AE3E7922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99" y="727090"/>
            <a:ext cx="6434127" cy="42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197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Sentinel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2399A-6801-4D5D-A35D-EEAF745BF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499" y="702270"/>
            <a:ext cx="6569001" cy="430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998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828C9-CB74-45B7-A7C6-4911EC5BD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 Digital Credentials by </a:t>
            </a:r>
            <a:r>
              <a:rPr lang="en-US" sz="3200" dirty="0" err="1"/>
              <a:t>Credly</a:t>
            </a:r>
            <a:r>
              <a:rPr lang="en-US" sz="3200" dirty="0"/>
              <a:t>/Acclaim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6417F4-BC9F-41ED-9280-13EA0CACA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458" y="558800"/>
            <a:ext cx="4985084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0273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Secure Data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24710596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Information Protection</a:t>
            </a:r>
          </a:p>
        </p:txBody>
      </p:sp>
      <p:pic>
        <p:nvPicPr>
          <p:cNvPr id="6146" name="Picture 2" descr="Image result for azure information protection&quot;">
            <a:extLst>
              <a:ext uri="{FF2B5EF4-FFF2-40B4-BE49-F238E27FC236}">
                <a16:creationId xmlns:a16="http://schemas.microsoft.com/office/drawing/2014/main" id="{6C4BC462-A752-409D-BE12-1B7B12E2B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968375"/>
            <a:ext cx="783907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741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D22C5CE-C966-4031-8A3B-51C95D882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084461"/>
            <a:ext cx="7810500" cy="331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0118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AZ-500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timw.info/az500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AZ-500 Exam Strategy/Tips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prepared for performance-based labs</a:t>
            </a:r>
          </a:p>
          <a:p>
            <a:r>
              <a:rPr lang="en-US" dirty="0"/>
              <a:t>Have intermediate skill with:</a:t>
            </a:r>
          </a:p>
          <a:p>
            <a:pPr lvl="1"/>
            <a:r>
              <a:rPr lang="en-US" dirty="0"/>
              <a:t>PowerShell</a:t>
            </a:r>
          </a:p>
          <a:p>
            <a:pPr lvl="1"/>
            <a:r>
              <a:rPr lang="en-US" dirty="0"/>
              <a:t>KQL</a:t>
            </a:r>
          </a:p>
          <a:p>
            <a:r>
              <a:rPr lang="en-US" dirty="0"/>
              <a:t>Be especially familiar with Azure AD PIM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01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timw.info/az500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304" y="1630188"/>
            <a:ext cx="2449918" cy="18831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5307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u="sng" dirty="0"/>
              <a:t>Manage identity and access</a:t>
            </a:r>
          </a:p>
          <a:p>
            <a:pPr lvl="1"/>
            <a:r>
              <a:rPr lang="en-US" dirty="0"/>
              <a:t>Configure Azure AD</a:t>
            </a:r>
          </a:p>
          <a:p>
            <a:pPr lvl="1"/>
            <a:r>
              <a:rPr lang="en-US" dirty="0"/>
              <a:t>Configure Azure AD PIM</a:t>
            </a:r>
          </a:p>
          <a:p>
            <a:r>
              <a:rPr lang="en-US" u="sng" dirty="0"/>
              <a:t>Implement platform protection</a:t>
            </a:r>
          </a:p>
          <a:p>
            <a:pPr lvl="1"/>
            <a:r>
              <a:rPr lang="en-US" dirty="0"/>
              <a:t>Configure network, host, container, ARM security</a:t>
            </a:r>
          </a:p>
          <a:p>
            <a:r>
              <a:rPr lang="en-US" u="sng" dirty="0"/>
              <a:t>Manage security operations</a:t>
            </a:r>
          </a:p>
          <a:p>
            <a:pPr lvl="1"/>
            <a:r>
              <a:rPr lang="en-US" dirty="0"/>
              <a:t>Configure Azure Monitor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 security operations, continued</a:t>
            </a:r>
          </a:p>
          <a:p>
            <a:pPr lvl="1"/>
            <a:r>
              <a:rPr lang="en-US" dirty="0"/>
              <a:t>Configure security policies</a:t>
            </a:r>
          </a:p>
          <a:p>
            <a:pPr lvl="1"/>
            <a:r>
              <a:rPr lang="en-US" dirty="0"/>
              <a:t>Configure security alerts</a:t>
            </a:r>
          </a:p>
          <a:p>
            <a:r>
              <a:rPr lang="en-US" dirty="0"/>
              <a:t>Secure data and applications</a:t>
            </a:r>
          </a:p>
          <a:p>
            <a:pPr lvl="1"/>
            <a:r>
              <a:rPr lang="en-US" dirty="0"/>
              <a:t>Configure data classification</a:t>
            </a:r>
          </a:p>
          <a:p>
            <a:pPr lvl="1"/>
            <a:r>
              <a:rPr lang="en-US" dirty="0"/>
              <a:t>Protect data infrastructure</a:t>
            </a:r>
          </a:p>
          <a:p>
            <a:pPr lvl="1"/>
            <a:r>
              <a:rPr lang="en-US" dirty="0"/>
              <a:t>Configure application security and Key Vault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"crash course"</a:t>
            </a:r>
          </a:p>
          <a:p>
            <a:pPr lvl="1"/>
            <a:r>
              <a:rPr lang="en-US" dirty="0"/>
              <a:t>Plan to review these materials more than once</a:t>
            </a:r>
          </a:p>
          <a:p>
            <a:pPr lvl="1"/>
            <a:r>
              <a:rPr lang="en-US" dirty="0"/>
              <a:t>Five-minute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Identity and Access</a:t>
            </a:r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4524</TotalTime>
  <Words>361</Words>
  <Application>Microsoft Office PowerPoint</Application>
  <PresentationFormat>On-screen Show (16:9)</PresentationFormat>
  <Paragraphs>91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AZ-500: Microsoft Azure  Security Technologies Crash Course</vt:lpstr>
      <vt:lpstr>Tim Warner</vt:lpstr>
      <vt:lpstr>  Digital Credentials by Credly/Acclaim</vt:lpstr>
      <vt:lpstr>Course Materials</vt:lpstr>
      <vt:lpstr>Session 1 of 2 Learning Goals</vt:lpstr>
      <vt:lpstr>Session 2 of 2 Learning Goals</vt:lpstr>
      <vt:lpstr>Level set</vt:lpstr>
      <vt:lpstr> </vt:lpstr>
      <vt:lpstr>Manage Identity and Access</vt:lpstr>
      <vt:lpstr>App registrations and service principals</vt:lpstr>
      <vt:lpstr>Azure AD and Subscriptions</vt:lpstr>
      <vt:lpstr>Azure AD B2C</vt:lpstr>
      <vt:lpstr>Azure AD Domain Services</vt:lpstr>
      <vt:lpstr>Azure Management Scopes</vt:lpstr>
      <vt:lpstr>Azure AD SSO</vt:lpstr>
      <vt:lpstr>Passthrough Authentication</vt:lpstr>
      <vt:lpstr>Seamless Single Sign-On</vt:lpstr>
      <vt:lpstr>AD FS Federation</vt:lpstr>
      <vt:lpstr>Azure AD PIM</vt:lpstr>
      <vt:lpstr>Implement Platform Protection</vt:lpstr>
      <vt:lpstr>NSGs and ASGs</vt:lpstr>
      <vt:lpstr>VM High Availability </vt:lpstr>
      <vt:lpstr>Web App High Availability </vt:lpstr>
      <vt:lpstr>Azure Firewall</vt:lpstr>
      <vt:lpstr>Service endpoints</vt:lpstr>
      <vt:lpstr>Private endpoints</vt:lpstr>
      <vt:lpstr>Manage Security Operations</vt:lpstr>
      <vt:lpstr>Azure Security Center</vt:lpstr>
      <vt:lpstr>Azure Sentinel</vt:lpstr>
      <vt:lpstr>Secure Data and Applications</vt:lpstr>
      <vt:lpstr>Azure Information Protection</vt:lpstr>
      <vt:lpstr>Always Encrypted</vt:lpstr>
      <vt:lpstr>Exam AZ-500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AZ-500 Exam Strategy/Tips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122</cp:revision>
  <dcterms:created xsi:type="dcterms:W3CDTF">2015-09-28T19:52:00Z</dcterms:created>
  <dcterms:modified xsi:type="dcterms:W3CDTF">2020-02-03T13:39:58Z</dcterms:modified>
</cp:coreProperties>
</file>